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58" r:id="rId9"/>
    <p:sldId id="266" r:id="rId10"/>
    <p:sldId id="267" r:id="rId11"/>
    <p:sldId id="268" r:id="rId12"/>
    <p:sldId id="269" r:id="rId13"/>
    <p:sldId id="272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47" d="100"/>
          <a:sy n="147" d="100"/>
        </p:scale>
        <p:origin x="-388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21CD9-9342-854A-A088-7B96CC0D6394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3587C3-1747-2146-9357-3ACF428855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53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Why am I talking</a:t>
            </a:r>
            <a:r>
              <a:rPr lang="en-US" baseline="0" dirty="0" smtClean="0"/>
              <a:t> to you today? We experiences something cool at MightyCall that might be worth sharing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87C3-1747-2146-9357-3ACF4288553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922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Slow </a:t>
            </a:r>
            <a:r>
              <a:rPr lang="en-US" dirty="0" err="1" smtClean="0"/>
              <a:t>vs</a:t>
            </a:r>
            <a:r>
              <a:rPr lang="en-US" dirty="0" smtClean="0"/>
              <a:t> fast. Quick fix vs. sustainable results. We committed to organic marketing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87C3-1747-2146-9357-3ACF4288553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010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Customers and prospects</a:t>
            </a:r>
          </a:p>
          <a:p>
            <a:r>
              <a:rPr lang="en-US" dirty="0" smtClean="0"/>
              <a:t>93%</a:t>
            </a:r>
            <a:r>
              <a:rPr lang="en-US" baseline="0" dirty="0" smtClean="0"/>
              <a:t> rule, 7-8 people in B2B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3587C3-1747-2146-9357-3ACF4288553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8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117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7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4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50031" y="1437680"/>
            <a:ext cx="8643938" cy="2277070"/>
          </a:xfrm>
          <a:prstGeom prst="rect">
            <a:avLst/>
          </a:prstGeom>
        </p:spPr>
        <p:txBody>
          <a:bodyPr anchor="b"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250031" y="3705820"/>
            <a:ext cx="8643938" cy="91082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1pPr>
            <a:lvl2pPr marL="0" indent="160729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2pPr>
            <a:lvl3pPr marL="0" indent="321457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3pPr>
            <a:lvl4pPr marL="0" indent="482186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4pPr>
            <a:lvl5pPr marL="0" indent="642915" algn="ctr">
              <a:lnSpc>
                <a:spcPct val="100000"/>
              </a:lnSpc>
              <a:spcBef>
                <a:spcPts val="0"/>
              </a:spcBef>
              <a:buSzTx/>
              <a:buNone/>
              <a:defRPr sz="27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700">
                <a:solidFill>
                  <a:srgbClr val="535353"/>
                </a:solidFill>
              </a:rPr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257497626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579409143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6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6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9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864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139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122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300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228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54A61-5612-5B47-8C8B-43DD045D97B1}" type="datetimeFigureOut">
              <a:rPr lang="en-US" smtClean="0"/>
              <a:t>5/20/15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ECEB9-EA5E-6645-A366-ECCA5C2F7C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07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Relationship Id="rId3" Type="http://schemas.openxmlformats.org/officeDocument/2006/relationships/hyperlink" Target="mailto:sh@mightycall.com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h@mightycall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20" Type="http://schemas.openxmlformats.org/officeDocument/2006/relationships/image" Target="../media/image30.png"/><Relationship Id="rId21" Type="http://schemas.openxmlformats.org/officeDocument/2006/relationships/image" Target="../media/image31.png"/><Relationship Id="rId22" Type="http://schemas.openxmlformats.org/officeDocument/2006/relationships/image" Target="../media/image32.png"/><Relationship Id="rId23" Type="http://schemas.openxmlformats.org/officeDocument/2006/relationships/image" Target="../media/image33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4" Type="http://schemas.openxmlformats.org/officeDocument/2006/relationships/image" Target="../media/image24.png"/><Relationship Id="rId15" Type="http://schemas.openxmlformats.org/officeDocument/2006/relationships/image" Target="../media/image25.png"/><Relationship Id="rId16" Type="http://schemas.openxmlformats.org/officeDocument/2006/relationships/image" Target="../media/image26.png"/><Relationship Id="rId17" Type="http://schemas.openxmlformats.org/officeDocument/2006/relationships/image" Target="../media/image27.png"/><Relationship Id="rId18" Type="http://schemas.openxmlformats.org/officeDocument/2006/relationships/image" Target="../media/image28.png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5711"/>
            <a:ext cx="7772400" cy="2544739"/>
          </a:xfrm>
        </p:spPr>
        <p:txBody>
          <a:bodyPr/>
          <a:lstStyle/>
          <a:p>
            <a:r>
              <a:rPr lang="en-US" dirty="0" smtClean="0"/>
              <a:t>SEO Webinar</a:t>
            </a:r>
            <a:br>
              <a:rPr lang="en-US" dirty="0" smtClean="0"/>
            </a:br>
            <a:r>
              <a:rPr lang="en-US" sz="2400" dirty="0" smtClean="0"/>
              <a:t>Mike </a:t>
            </a:r>
            <a:r>
              <a:rPr lang="en-US" sz="2400" dirty="0" err="1" smtClean="0"/>
              <a:t>Bazhutin</a:t>
            </a:r>
            <a:r>
              <a:rPr lang="en-US" sz="2400" dirty="0" smtClean="0"/>
              <a:t> &amp; Stijn Hendrikse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8990"/>
            <a:ext cx="6400800" cy="1752600"/>
          </a:xfrm>
        </p:spPr>
        <p:txBody>
          <a:bodyPr/>
          <a:lstStyle/>
          <a:p>
            <a:r>
              <a:rPr lang="en-US" dirty="0" smtClean="0"/>
              <a:t>Presented by             </a:t>
            </a:r>
            <a:r>
              <a:rPr lang="en-US" dirty="0" smtClean="0">
                <a:solidFill>
                  <a:schemeClr val="bg1"/>
                </a:solidFill>
              </a:rPr>
              <a:t>     1</a:t>
            </a: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Wednesday May 20</a:t>
            </a:r>
            <a:r>
              <a:rPr lang="en-US" sz="2000" baseline="30000" dirty="0" smtClean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, 2015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xc_logo_h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646" y="4578990"/>
            <a:ext cx="2143803" cy="65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81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Customer Stories &amp; Quotes</a:t>
            </a:r>
          </a:p>
          <a:p>
            <a:r>
              <a:rPr lang="en-US" sz="2800" dirty="0" smtClean="0"/>
              <a:t>Sales Team – What do they care about?</a:t>
            </a:r>
          </a:p>
          <a:p>
            <a:r>
              <a:rPr lang="en-US" sz="2800" dirty="0" smtClean="0"/>
              <a:t>Support Team – What do they really care about?</a:t>
            </a:r>
          </a:p>
          <a:p>
            <a:r>
              <a:rPr lang="en-US" sz="2800" dirty="0" smtClean="0"/>
              <a:t>Influencer Marketing (</a:t>
            </a:r>
            <a:r>
              <a:rPr lang="en-US" sz="2800" dirty="0" err="1" smtClean="0"/>
              <a:t>Buzzsumo</a:t>
            </a:r>
            <a:r>
              <a:rPr lang="en-US" sz="2800" dirty="0" smtClean="0"/>
              <a:t>, Little Bird) </a:t>
            </a:r>
          </a:p>
          <a:p>
            <a:r>
              <a:rPr lang="en-US" sz="2800" dirty="0" smtClean="0"/>
              <a:t>Content Syndication</a:t>
            </a:r>
          </a:p>
          <a:p>
            <a:r>
              <a:rPr lang="en-US" sz="2800" dirty="0" smtClean="0"/>
              <a:t>Just start recording…</a:t>
            </a:r>
          </a:p>
          <a:p>
            <a:r>
              <a:rPr lang="en-US" sz="2800" dirty="0" smtClean="0"/>
              <a:t>Buyers Journey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37320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207"/>
          <a:stretch/>
        </p:blipFill>
        <p:spPr>
          <a:xfrm>
            <a:off x="0" y="-31240"/>
            <a:ext cx="9144000" cy="68892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Good SEO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On-page audits – Stop Hiding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Top 10 Results ?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Gated Content ?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943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Amplification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563" b="1563"/>
          <a:stretch>
            <a:fillRect/>
          </a:stretch>
        </p:blipFill>
        <p:spPr>
          <a:xfrm>
            <a:off x="0" y="1829153"/>
            <a:ext cx="9144000" cy="5028848"/>
          </a:xfrm>
        </p:spPr>
      </p:pic>
      <p:sp>
        <p:nvSpPr>
          <p:cNvPr id="5" name="TextBox 4"/>
          <p:cNvSpPr txBox="1"/>
          <p:nvPr/>
        </p:nvSpPr>
        <p:spPr>
          <a:xfrm>
            <a:off x="205965" y="2179458"/>
            <a:ext cx="26725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Two key moments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PPC as appropriate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Influencers &amp; Feedback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394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628" y="1183680"/>
            <a:ext cx="4042803" cy="40154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76" y="1634940"/>
            <a:ext cx="5946981" cy="45318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62162"/>
          </a:xfrm>
        </p:spPr>
        <p:txBody>
          <a:bodyPr/>
          <a:lstStyle/>
          <a:p>
            <a:r>
              <a:rPr lang="en-US" dirty="0" smtClean="0"/>
              <a:t>Social Media Marketing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380" y="3360960"/>
            <a:ext cx="4892973" cy="29153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5409" y="1944000"/>
            <a:ext cx="4102296" cy="396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9857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25217" y="1321404"/>
            <a:ext cx="2272865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Trello</a:t>
            </a:r>
            <a:r>
              <a:rPr lang="en-US" dirty="0" smtClean="0"/>
              <a:t> Board Template</a:t>
            </a:r>
          </a:p>
          <a:p>
            <a:endParaRPr lang="en-US" dirty="0" smtClean="0"/>
          </a:p>
          <a:p>
            <a:r>
              <a:rPr lang="en-US" dirty="0" smtClean="0"/>
              <a:t>Organic Marketing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Interested?</a:t>
            </a:r>
          </a:p>
          <a:p>
            <a:r>
              <a:rPr lang="en-US" dirty="0" smtClean="0"/>
              <a:t> </a:t>
            </a:r>
            <a:r>
              <a:rPr lang="en-US" dirty="0" smtClean="0">
                <a:hlinkClick r:id="rId3"/>
              </a:rPr>
              <a:t>sh@mightycall.com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273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Q &amp; A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Stijn Hendrikse</a:t>
            </a:r>
          </a:p>
          <a:p>
            <a:r>
              <a:rPr lang="en-US" dirty="0" smtClean="0"/>
              <a:t>@stijnh1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140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sz="2000" dirty="0"/>
          </a:p>
          <a:p>
            <a:pPr marL="57150" indent="0">
              <a:buNone/>
            </a:pPr>
            <a:r>
              <a:rPr lang="en-US" sz="1800" b="1" dirty="0"/>
              <a:t>Stijn Hendrikse </a:t>
            </a:r>
            <a:r>
              <a:rPr lang="en-US" sz="1800" b="1" dirty="0" smtClean="0"/>
              <a:t>– CEO MightyCall</a:t>
            </a:r>
          </a:p>
          <a:p>
            <a:pPr marL="57150" indent="0">
              <a:buNone/>
            </a:pPr>
            <a:r>
              <a:rPr lang="en-US" sz="1800" i="1" dirty="0" smtClean="0"/>
              <a:t>“</a:t>
            </a:r>
            <a:r>
              <a:rPr lang="en-US" sz="1800" i="1" dirty="0" smtClean="0"/>
              <a:t>SaaS </a:t>
            </a:r>
            <a:r>
              <a:rPr lang="en-US" sz="1800" i="1" dirty="0"/>
              <a:t>Marketing </a:t>
            </a:r>
            <a:r>
              <a:rPr lang="en-US" sz="1800" i="1" dirty="0" smtClean="0"/>
              <a:t>veteran </a:t>
            </a:r>
            <a:r>
              <a:rPr lang="en-US" sz="1800" i="1" dirty="0"/>
              <a:t>with </a:t>
            </a:r>
            <a:r>
              <a:rPr lang="en-US" sz="1800" i="1" dirty="0" smtClean="0"/>
              <a:t>many bruises </a:t>
            </a:r>
            <a:r>
              <a:rPr lang="en-US" sz="1800" i="1" dirty="0"/>
              <a:t>and </a:t>
            </a:r>
            <a:r>
              <a:rPr lang="en-US" sz="1800" i="1" dirty="0" smtClean="0"/>
              <a:t>some bragging rights</a:t>
            </a:r>
            <a:r>
              <a:rPr lang="en-US" sz="1800" i="1" dirty="0" smtClean="0"/>
              <a:t>”</a:t>
            </a:r>
          </a:p>
          <a:p>
            <a:pPr marL="57150" indent="0">
              <a:buNone/>
            </a:pPr>
            <a:r>
              <a:rPr lang="en-US" sz="1800" i="1" dirty="0" smtClean="0"/>
              <a:t> </a:t>
            </a:r>
            <a:r>
              <a:rPr lang="en-US" sz="1800" i="1" dirty="0"/>
              <a:t> </a:t>
            </a:r>
            <a:r>
              <a:rPr lang="en-US" sz="1800" i="1" dirty="0" smtClean="0"/>
              <a:t>   </a:t>
            </a:r>
            <a:r>
              <a:rPr lang="en-US" sz="1800" dirty="0" err="1" smtClean="0"/>
              <a:t>stijnhendrikse</a:t>
            </a:r>
            <a:r>
              <a:rPr lang="en-US" sz="1800" dirty="0" smtClean="0"/>
              <a:t> </a:t>
            </a:r>
            <a:r>
              <a:rPr lang="en-US" sz="1800" dirty="0" smtClean="0"/>
              <a:t>| @stijnh1 |        </a:t>
            </a:r>
            <a:r>
              <a:rPr lang="en-US" sz="1800" dirty="0" smtClean="0">
                <a:hlinkClick r:id="rId2"/>
              </a:rPr>
              <a:t>sh@mightycall.com</a:t>
            </a:r>
            <a:r>
              <a:rPr lang="en-US" sz="1800" dirty="0"/>
              <a:t> </a:t>
            </a:r>
            <a:endParaRPr lang="en-US" sz="1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BAFF-662B-9B42-829A-78EA495B11D9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Shape 101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t="6722" b="6721"/>
          <a:stretch/>
        </p:blipFill>
        <p:spPr>
          <a:xfrm>
            <a:off x="7636463" y="1778829"/>
            <a:ext cx="1050337" cy="860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upload.wikimedia.org/wikipedia/commons/2/28/MightyCall-Logo-Transparen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090" y="1618453"/>
            <a:ext cx="1204081" cy="35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jaas.net/wp-content/uploads/2013/03/acumatica-the-cloud-erp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906" y="1478471"/>
            <a:ext cx="1042196" cy="688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os-jakovlje.skole.hr/upload/os-jakovlje/images/static3/1469/Image/365Clou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568" y="1618453"/>
            <a:ext cx="886235" cy="411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dn1.iconfinder.com/data/icons/simple-icons/4096/skype-4096-blac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14" y="2410357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www.wklawbusiness.com/media/wk/lnb/images/social%20buttons/mail-share.png?h=256&amp;la=en&amp;w=25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25" y="2410357"/>
            <a:ext cx="206375" cy="20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8209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813" t="2642" r="8333"/>
          <a:stretch/>
        </p:blipFill>
        <p:spPr>
          <a:xfrm>
            <a:off x="1" y="3"/>
            <a:ext cx="9144000" cy="43267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b="44144"/>
          <a:stretch/>
        </p:blipFill>
        <p:spPr>
          <a:xfrm>
            <a:off x="797028" y="4412584"/>
            <a:ext cx="2013146" cy="23946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56665"/>
          <a:stretch/>
        </p:blipFill>
        <p:spPr>
          <a:xfrm>
            <a:off x="2789649" y="4343940"/>
            <a:ext cx="2024522" cy="186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77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BEB322-DEAC-EE43-BE86-B7268BD23BB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5/20/15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FBAFF-662B-9B42-829A-78EA495B11D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45226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5196" b="-1"/>
          <a:stretch/>
        </p:blipFill>
        <p:spPr>
          <a:xfrm>
            <a:off x="0" y="4338314"/>
            <a:ext cx="9144000" cy="251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02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 what did we do?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 struck a new balance.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0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333500"/>
            <a:ext cx="1702095" cy="647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057400"/>
            <a:ext cx="1028700" cy="830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14401" y="1371600"/>
            <a:ext cx="7321931" cy="4407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19200"/>
            <a:ext cx="7321931" cy="44077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810000"/>
            <a:ext cx="1295400" cy="636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386834" y="3663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Growth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endParaRPr lang="en-US" dirty="0"/>
          </a:p>
        </p:txBody>
      </p:sp>
      <p:pic>
        <p:nvPicPr>
          <p:cNvPr id="17" name="Picture 2" descr="https://g.twimg.com/Twitter_logo_blu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0"/>
            <a:ext cx="685800" cy="5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2.wp.com/stuffled.com/wp-content/uploads/2014/09/Quora-Logo-EPS-vector-image.png?resize=1020%2C6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758825" cy="50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https://cdn2.iconfinder.com/data/icons/seo-internet-marketing-3/256/Press_Release-5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767715" cy="7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http://www.redmangomarketing.com/wp-content/uploads/2013/03/follow_my_blo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74957"/>
            <a:ext cx="880663" cy="72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://i1.wp.com/storyism.net/wp-content/uploads/2013/02/color-emotion-guide__storyism.net_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795055" cy="6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https://vwo.com/images/page_ab_testing/02.png.pagespeed.ce.BmWcShEZAM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3097" r="2593" b="5147"/>
          <a:stretch/>
        </p:blipFill>
        <p:spPr bwMode="auto">
          <a:xfrm>
            <a:off x="7696200" y="2895600"/>
            <a:ext cx="1123362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dlk2gny5tn9n.cloudfront.net/wp-content/uploads/2012/06/link-building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06" y="685800"/>
            <a:ext cx="90339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6858000" y="3276600"/>
            <a:ext cx="1447800" cy="1447800"/>
            <a:chOff x="5334000" y="1905000"/>
            <a:chExt cx="1434396" cy="970369"/>
          </a:xfrm>
        </p:grpSpPr>
        <p:pic>
          <p:nvPicPr>
            <p:cNvPr id="28" name="Picture 10" descr="http://blog.ketchum.com/wp-content/uploads/2013/02/trust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905000"/>
              <a:ext cx="1434396" cy="97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://www.computerpro.me/wp-content/uploads/2013/06/trus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14600"/>
              <a:ext cx="454025" cy="31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4" descr="http://www.signalinc.com/wp-content/uploads/2012/11/large-600x397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90" y="4648200"/>
            <a:ext cx="92131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://png-2.findicons.com/files/icons/1197/agua/256/home_badg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6200" y="4495800"/>
            <a:ext cx="1219200" cy="47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971800"/>
            <a:ext cx="1219200" cy="482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3200" y="4419600"/>
            <a:ext cx="9906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47800" y="3276600"/>
            <a:ext cx="1295400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124200"/>
            <a:ext cx="1143000" cy="5504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48200" y="1524000"/>
            <a:ext cx="1551709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58000" y="2179218"/>
            <a:ext cx="762000" cy="75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0125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200" y="1333500"/>
            <a:ext cx="1702095" cy="647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2057400"/>
            <a:ext cx="1028700" cy="8301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914401" y="1371600"/>
            <a:ext cx="7321931" cy="44077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219200"/>
            <a:ext cx="7321931" cy="44077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3810000"/>
            <a:ext cx="1295400" cy="6363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386834" y="3663434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Growth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71800" y="6096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</a:t>
            </a:r>
            <a:r>
              <a:rPr lang="en-US" dirty="0" smtClean="0">
                <a:sym typeface="Wingdings" panose="05000000000000000000" pitchFamily="2" charset="2"/>
              </a:rPr>
              <a:t> </a:t>
            </a:r>
            <a:endParaRPr lang="en-US" dirty="0"/>
          </a:p>
        </p:txBody>
      </p:sp>
      <p:pic>
        <p:nvPicPr>
          <p:cNvPr id="17" name="Picture 2" descr="https://g.twimg.com/Twitter_logo_blu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143000"/>
            <a:ext cx="685800" cy="557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i2.wp.com/stuffled.com/wp-content/uploads/2014/09/Quora-Logo-EPS-vector-image.png?resize=1020%2C68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029200"/>
            <a:ext cx="758825" cy="50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https://cdn2.iconfinder.com/data/icons/seo-internet-marketing-3/256/Press_Release-51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447800"/>
            <a:ext cx="767715" cy="767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6" descr="http://www.redmangomarketing.com/wp-content/uploads/2013/03/follow_my_blog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5374957"/>
            <a:ext cx="880663" cy="721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0" descr="http://i1.wp.com/storyism.net/wp-content/uploads/2013/02/color-emotion-guide__storyism.net_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590800"/>
            <a:ext cx="795055" cy="6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8" descr="https://vwo.com/images/page_ab_testing/02.png.pagespeed.ce.BmWcShEZAM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2" t="3097" r="2593" b="5147"/>
          <a:stretch/>
        </p:blipFill>
        <p:spPr bwMode="auto">
          <a:xfrm>
            <a:off x="7696200" y="2895600"/>
            <a:ext cx="1123362" cy="530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s://dlk2gny5tn9n.cloudfront.net/wp-content/uploads/2012/06/link-building1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006" y="685800"/>
            <a:ext cx="903394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6858000" y="3276600"/>
            <a:ext cx="1447800" cy="1447800"/>
            <a:chOff x="5334000" y="1905000"/>
            <a:chExt cx="1434396" cy="970369"/>
          </a:xfrm>
        </p:grpSpPr>
        <p:pic>
          <p:nvPicPr>
            <p:cNvPr id="28" name="Picture 10" descr="http://blog.ketchum.com/wp-content/uploads/2013/02/trust.jp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1905000"/>
              <a:ext cx="1434396" cy="970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://www.computerpro.me/wp-content/uploads/2013/06/trust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14600"/>
              <a:ext cx="454025" cy="317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14" descr="http://www.signalinc.com/wp-content/uploads/2012/11/large-600x397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090" y="4648200"/>
            <a:ext cx="92131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6" descr="http://png-2.findicons.com/files/icons/1197/agua/256/home_badge.pn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86200" y="4495800"/>
            <a:ext cx="1219200" cy="4741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8400" y="2971800"/>
            <a:ext cx="1219200" cy="48241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743200" y="4419600"/>
            <a:ext cx="990600" cy="990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447800" y="3276600"/>
            <a:ext cx="1295400" cy="1295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715000" y="3124200"/>
            <a:ext cx="1143000" cy="5504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648200" y="1524000"/>
            <a:ext cx="1551709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58000" y="2179218"/>
            <a:ext cx="762000" cy="752856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16200000">
            <a:off x="4051065" y="6235940"/>
            <a:ext cx="767625" cy="419100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6200000">
            <a:off x="5061665" y="5667578"/>
            <a:ext cx="767625" cy="419100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6200000">
            <a:off x="2988038" y="5549219"/>
            <a:ext cx="767625" cy="419100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6200000">
            <a:off x="6150929" y="5499896"/>
            <a:ext cx="767625" cy="419100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6200000">
            <a:off x="5200235" y="4574404"/>
            <a:ext cx="510531" cy="399059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ight Arrow 36"/>
          <p:cNvSpPr/>
          <p:nvPr/>
        </p:nvSpPr>
        <p:spPr>
          <a:xfrm rot="16200000">
            <a:off x="6074139" y="3984263"/>
            <a:ext cx="767625" cy="419100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ight Arrow 37"/>
          <p:cNvSpPr/>
          <p:nvPr/>
        </p:nvSpPr>
        <p:spPr>
          <a:xfrm rot="16200000">
            <a:off x="8062070" y="3660600"/>
            <a:ext cx="767625" cy="419100"/>
          </a:xfrm>
          <a:prstGeom prst="rightArrow">
            <a:avLst/>
          </a:prstGeom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44484" y="332986"/>
            <a:ext cx="3060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MightyCall Focus in 2014-2015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6980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097" r="5176"/>
          <a:stretch/>
        </p:blipFill>
        <p:spPr>
          <a:xfrm>
            <a:off x="0" y="-1"/>
            <a:ext cx="9144000" cy="686618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1647465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/>
              <a:buChar char="•"/>
            </a:pPr>
            <a:r>
              <a:rPr lang="en-US" sz="3200" dirty="0" smtClean="0"/>
              <a:t>Organic vs. Paid – New Rules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Relevance is King</a:t>
            </a:r>
          </a:p>
          <a:p>
            <a:pPr marL="285750" indent="-285750">
              <a:buFont typeface="Arial"/>
              <a:buChar char="•"/>
            </a:pPr>
            <a:r>
              <a:rPr lang="en-US" sz="3200" dirty="0" smtClean="0"/>
              <a:t>Reputation is Queen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178851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858054"/>
            <a:ext cx="8229600" cy="4564850"/>
          </a:xfrm>
        </p:spPr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Home Page % of Visitors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Two types of Audiences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The modern Buyers Journey</a:t>
            </a:r>
            <a:br>
              <a:rPr lang="en-US" sz="3600" dirty="0" smtClean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Non-branded Keywords – Your top 100?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smtClean="0"/>
              <a:t>Landing Pages (SEO </a:t>
            </a:r>
            <a:r>
              <a:rPr lang="en-US" sz="3600" b="1" dirty="0" smtClean="0"/>
              <a:t>&amp;</a:t>
            </a:r>
            <a:r>
              <a:rPr lang="en-US" sz="3600" dirty="0" smtClean="0"/>
              <a:t> Conversion)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4829" y="3461959"/>
            <a:ext cx="1661384" cy="48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26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219</Words>
  <Application>Microsoft Macintosh PowerPoint</Application>
  <PresentationFormat>On-screen Show (4:3)</PresentationFormat>
  <Paragraphs>56</Paragraphs>
  <Slides>15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SEO Webinar Mike Bazhutin &amp; Stijn Hendrikse</vt:lpstr>
      <vt:lpstr>Introduction</vt:lpstr>
      <vt:lpstr>PowerPoint Presentation</vt:lpstr>
      <vt:lpstr>PowerPoint Presentation</vt:lpstr>
      <vt:lpstr>So what did we do?</vt:lpstr>
      <vt:lpstr>PowerPoint Presentation</vt:lpstr>
      <vt:lpstr>PowerPoint Presentation</vt:lpstr>
      <vt:lpstr>PowerPoint Presentation</vt:lpstr>
      <vt:lpstr>  Home Page % of Visitors  Two types of Audiences  The modern Buyers Journey  Non-branded Keywords – Your top 100?  Landing Pages (SEO &amp; Conversion)</vt:lpstr>
      <vt:lpstr>Content?</vt:lpstr>
      <vt:lpstr>Good SEO</vt:lpstr>
      <vt:lpstr>Content Amplification</vt:lpstr>
      <vt:lpstr>Social Media Marketing</vt:lpstr>
      <vt:lpstr>PowerPoint Presentation</vt:lpstr>
      <vt:lpstr>Q &amp; A</vt:lpstr>
    </vt:vector>
  </TitlesOfParts>
  <Company>MightyCall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SEO Webinar Mike Bazhutin &amp; Stijn Hendrikse</dc:title>
  <dc:creator>Stijn Hendrikse</dc:creator>
  <cp:lastModifiedBy>Stijn Hendrikse</cp:lastModifiedBy>
  <cp:revision>6</cp:revision>
  <dcterms:created xsi:type="dcterms:W3CDTF">2015-05-20T15:58:25Z</dcterms:created>
  <dcterms:modified xsi:type="dcterms:W3CDTF">2015-05-20T16:45:53Z</dcterms:modified>
</cp:coreProperties>
</file>